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9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07D3CD-2101-4032-B951-3EADC452BAA3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C9E9C989-F80D-4D1B-831C-4BFB70EC9529}">
      <dgm:prSet/>
      <dgm:spPr/>
      <dgm:t>
        <a:bodyPr/>
        <a:lstStyle/>
        <a:p>
          <a:r>
            <a:rPr lang="en-GB"/>
            <a:t>Drop in whole school attendance</a:t>
          </a:r>
          <a:endParaRPr lang="en-US"/>
        </a:p>
      </dgm:t>
    </dgm:pt>
    <dgm:pt modelId="{14A5622D-BFAC-4367-B958-1F04066993C3}" type="parTrans" cxnId="{008E8889-9B5A-4180-974E-C6D7CB380619}">
      <dgm:prSet/>
      <dgm:spPr/>
      <dgm:t>
        <a:bodyPr/>
        <a:lstStyle/>
        <a:p>
          <a:endParaRPr lang="en-US"/>
        </a:p>
      </dgm:t>
    </dgm:pt>
    <dgm:pt modelId="{D4285705-C6D8-42F4-AB3D-69D7DB21C23D}" type="sibTrans" cxnId="{008E8889-9B5A-4180-974E-C6D7CB380619}">
      <dgm:prSet/>
      <dgm:spPr/>
      <dgm:t>
        <a:bodyPr/>
        <a:lstStyle/>
        <a:p>
          <a:endParaRPr lang="en-US"/>
        </a:p>
      </dgm:t>
    </dgm:pt>
    <dgm:pt modelId="{73E7ACC6-D7BA-4CFD-9968-EB928D9D82CA}">
      <dgm:prSet/>
      <dgm:spPr/>
      <dgm:t>
        <a:bodyPr/>
        <a:lstStyle/>
        <a:p>
          <a:r>
            <a:rPr lang="en-GB"/>
            <a:t>2019-20 88.0%</a:t>
          </a:r>
          <a:endParaRPr lang="en-US"/>
        </a:p>
      </dgm:t>
    </dgm:pt>
    <dgm:pt modelId="{0C62433D-A145-4DB2-9BE0-14227D263241}" type="parTrans" cxnId="{288040CF-887B-4F1C-88CE-3E70E0890D66}">
      <dgm:prSet/>
      <dgm:spPr/>
      <dgm:t>
        <a:bodyPr/>
        <a:lstStyle/>
        <a:p>
          <a:endParaRPr lang="en-US"/>
        </a:p>
      </dgm:t>
    </dgm:pt>
    <dgm:pt modelId="{2435FEE0-4C65-415D-AA5C-B269EA31D204}" type="sibTrans" cxnId="{288040CF-887B-4F1C-88CE-3E70E0890D66}">
      <dgm:prSet/>
      <dgm:spPr/>
      <dgm:t>
        <a:bodyPr/>
        <a:lstStyle/>
        <a:p>
          <a:endParaRPr lang="en-US"/>
        </a:p>
      </dgm:t>
    </dgm:pt>
    <dgm:pt modelId="{B83BAF02-51E5-4186-A440-59F1B2EAFA15}">
      <dgm:prSet/>
      <dgm:spPr/>
      <dgm:t>
        <a:bodyPr/>
        <a:lstStyle/>
        <a:p>
          <a:r>
            <a:rPr lang="en-GB"/>
            <a:t>2020-21 83.9%</a:t>
          </a:r>
          <a:endParaRPr lang="en-US"/>
        </a:p>
      </dgm:t>
    </dgm:pt>
    <dgm:pt modelId="{70F837BB-22FC-4C21-AE86-E5DEBEAF5447}" type="parTrans" cxnId="{F975DEE4-79BF-4D6B-B3A9-4A6C2D75F0D7}">
      <dgm:prSet/>
      <dgm:spPr/>
      <dgm:t>
        <a:bodyPr/>
        <a:lstStyle/>
        <a:p>
          <a:endParaRPr lang="en-US"/>
        </a:p>
      </dgm:t>
    </dgm:pt>
    <dgm:pt modelId="{50D87EE9-5063-431A-9EF9-B945E36CEADE}" type="sibTrans" cxnId="{F975DEE4-79BF-4D6B-B3A9-4A6C2D75F0D7}">
      <dgm:prSet/>
      <dgm:spPr/>
      <dgm:t>
        <a:bodyPr/>
        <a:lstStyle/>
        <a:p>
          <a:endParaRPr lang="en-US"/>
        </a:p>
      </dgm:t>
    </dgm:pt>
    <dgm:pt modelId="{192A3D02-DEF1-41B2-AB23-922D4768BD2E}">
      <dgm:prSet/>
      <dgm:spPr/>
      <dgm:t>
        <a:bodyPr/>
        <a:lstStyle/>
        <a:p>
          <a:r>
            <a:rPr lang="en-GB"/>
            <a:t>2021-22 81.0%</a:t>
          </a:r>
          <a:endParaRPr lang="en-US"/>
        </a:p>
      </dgm:t>
    </dgm:pt>
    <dgm:pt modelId="{FE1B47A0-B167-4E9F-8DAE-76A10A81DBEC}" type="parTrans" cxnId="{EDCEAF1F-6867-4241-AB3C-D46330CAF358}">
      <dgm:prSet/>
      <dgm:spPr/>
      <dgm:t>
        <a:bodyPr/>
        <a:lstStyle/>
        <a:p>
          <a:endParaRPr lang="en-US"/>
        </a:p>
      </dgm:t>
    </dgm:pt>
    <dgm:pt modelId="{7FB69255-33E4-41FA-80B4-8D2A18B00F5C}" type="sibTrans" cxnId="{EDCEAF1F-6867-4241-AB3C-D46330CAF358}">
      <dgm:prSet/>
      <dgm:spPr/>
      <dgm:t>
        <a:bodyPr/>
        <a:lstStyle/>
        <a:p>
          <a:endParaRPr lang="en-US"/>
        </a:p>
      </dgm:t>
    </dgm:pt>
    <dgm:pt modelId="{6483C1D9-5406-486B-80A0-470CF9794B50}" type="pres">
      <dgm:prSet presAssocID="{4B07D3CD-2101-4032-B951-3EADC452BAA3}" presName="linear" presStyleCnt="0">
        <dgm:presLayoutVars>
          <dgm:animLvl val="lvl"/>
          <dgm:resizeHandles val="exact"/>
        </dgm:presLayoutVars>
      </dgm:prSet>
      <dgm:spPr/>
    </dgm:pt>
    <dgm:pt modelId="{798B8758-80C1-44DA-9E7E-30285A4699CC}" type="pres">
      <dgm:prSet presAssocID="{C9E9C989-F80D-4D1B-831C-4BFB70EC952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5C23365-4C42-4F89-A1CC-1EAF9B62559B}" type="pres">
      <dgm:prSet presAssocID="{D4285705-C6D8-42F4-AB3D-69D7DB21C23D}" presName="spacer" presStyleCnt="0"/>
      <dgm:spPr/>
    </dgm:pt>
    <dgm:pt modelId="{2644A5E8-225F-44B8-A194-7BEA81FC5052}" type="pres">
      <dgm:prSet presAssocID="{73E7ACC6-D7BA-4CFD-9968-EB928D9D82C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8956AB2-3D9F-410A-A2F0-CF4154CDB365}" type="pres">
      <dgm:prSet presAssocID="{2435FEE0-4C65-415D-AA5C-B269EA31D204}" presName="spacer" presStyleCnt="0"/>
      <dgm:spPr/>
    </dgm:pt>
    <dgm:pt modelId="{2ECE861D-201C-4742-8D48-D9980E8F1877}" type="pres">
      <dgm:prSet presAssocID="{B83BAF02-51E5-4186-A440-59F1B2EAFA1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DD2B250-6C8F-4FF2-841A-784432A088C4}" type="pres">
      <dgm:prSet presAssocID="{50D87EE9-5063-431A-9EF9-B945E36CEADE}" presName="spacer" presStyleCnt="0"/>
      <dgm:spPr/>
    </dgm:pt>
    <dgm:pt modelId="{78D6A378-59D1-4308-9A88-17A8BE52678F}" type="pres">
      <dgm:prSet presAssocID="{192A3D02-DEF1-41B2-AB23-922D4768BD2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DCEAF1F-6867-4241-AB3C-D46330CAF358}" srcId="{4B07D3CD-2101-4032-B951-3EADC452BAA3}" destId="{192A3D02-DEF1-41B2-AB23-922D4768BD2E}" srcOrd="3" destOrd="0" parTransId="{FE1B47A0-B167-4E9F-8DAE-76A10A81DBEC}" sibTransId="{7FB69255-33E4-41FA-80B4-8D2A18B00F5C}"/>
    <dgm:cxn modelId="{D6993630-7FCB-49FE-8F5B-BD0EA721C623}" type="presOf" srcId="{73E7ACC6-D7BA-4CFD-9968-EB928D9D82CA}" destId="{2644A5E8-225F-44B8-A194-7BEA81FC5052}" srcOrd="0" destOrd="0" presId="urn:microsoft.com/office/officeart/2005/8/layout/vList2"/>
    <dgm:cxn modelId="{845B9B5D-5ACD-45B0-8A0F-7E114796CEC1}" type="presOf" srcId="{192A3D02-DEF1-41B2-AB23-922D4768BD2E}" destId="{78D6A378-59D1-4308-9A88-17A8BE52678F}" srcOrd="0" destOrd="0" presId="urn:microsoft.com/office/officeart/2005/8/layout/vList2"/>
    <dgm:cxn modelId="{5743E646-B40B-4527-B85E-EF4412F16CC0}" type="presOf" srcId="{B83BAF02-51E5-4186-A440-59F1B2EAFA15}" destId="{2ECE861D-201C-4742-8D48-D9980E8F1877}" srcOrd="0" destOrd="0" presId="urn:microsoft.com/office/officeart/2005/8/layout/vList2"/>
    <dgm:cxn modelId="{E48ACC87-12BA-480B-99F7-86117C2B74D2}" type="presOf" srcId="{C9E9C989-F80D-4D1B-831C-4BFB70EC9529}" destId="{798B8758-80C1-44DA-9E7E-30285A4699CC}" srcOrd="0" destOrd="0" presId="urn:microsoft.com/office/officeart/2005/8/layout/vList2"/>
    <dgm:cxn modelId="{008E8889-9B5A-4180-974E-C6D7CB380619}" srcId="{4B07D3CD-2101-4032-B951-3EADC452BAA3}" destId="{C9E9C989-F80D-4D1B-831C-4BFB70EC9529}" srcOrd="0" destOrd="0" parTransId="{14A5622D-BFAC-4367-B958-1F04066993C3}" sibTransId="{D4285705-C6D8-42F4-AB3D-69D7DB21C23D}"/>
    <dgm:cxn modelId="{288040CF-887B-4F1C-88CE-3E70E0890D66}" srcId="{4B07D3CD-2101-4032-B951-3EADC452BAA3}" destId="{73E7ACC6-D7BA-4CFD-9968-EB928D9D82CA}" srcOrd="1" destOrd="0" parTransId="{0C62433D-A145-4DB2-9BE0-14227D263241}" sibTransId="{2435FEE0-4C65-415D-AA5C-B269EA31D204}"/>
    <dgm:cxn modelId="{F975DEE4-79BF-4D6B-B3A9-4A6C2D75F0D7}" srcId="{4B07D3CD-2101-4032-B951-3EADC452BAA3}" destId="{B83BAF02-51E5-4186-A440-59F1B2EAFA15}" srcOrd="2" destOrd="0" parTransId="{70F837BB-22FC-4C21-AE86-E5DEBEAF5447}" sibTransId="{50D87EE9-5063-431A-9EF9-B945E36CEADE}"/>
    <dgm:cxn modelId="{B23124ED-C86C-46AF-B904-17AEBDC7A331}" type="presOf" srcId="{4B07D3CD-2101-4032-B951-3EADC452BAA3}" destId="{6483C1D9-5406-486B-80A0-470CF9794B50}" srcOrd="0" destOrd="0" presId="urn:microsoft.com/office/officeart/2005/8/layout/vList2"/>
    <dgm:cxn modelId="{F2F7DC5E-D3A6-4C12-A24F-9F4DDCB5BC82}" type="presParOf" srcId="{6483C1D9-5406-486B-80A0-470CF9794B50}" destId="{798B8758-80C1-44DA-9E7E-30285A4699CC}" srcOrd="0" destOrd="0" presId="urn:microsoft.com/office/officeart/2005/8/layout/vList2"/>
    <dgm:cxn modelId="{47668CE8-199C-42A1-96C4-4F57414B2322}" type="presParOf" srcId="{6483C1D9-5406-486B-80A0-470CF9794B50}" destId="{A5C23365-4C42-4F89-A1CC-1EAF9B62559B}" srcOrd="1" destOrd="0" presId="urn:microsoft.com/office/officeart/2005/8/layout/vList2"/>
    <dgm:cxn modelId="{662FC10B-2AFD-43EF-9ABE-D3C9C8D29F7D}" type="presParOf" srcId="{6483C1D9-5406-486B-80A0-470CF9794B50}" destId="{2644A5E8-225F-44B8-A194-7BEA81FC5052}" srcOrd="2" destOrd="0" presId="urn:microsoft.com/office/officeart/2005/8/layout/vList2"/>
    <dgm:cxn modelId="{97FB2C25-DB73-4C9A-A8FA-67EDB018EB3B}" type="presParOf" srcId="{6483C1D9-5406-486B-80A0-470CF9794B50}" destId="{38956AB2-3D9F-410A-A2F0-CF4154CDB365}" srcOrd="3" destOrd="0" presId="urn:microsoft.com/office/officeart/2005/8/layout/vList2"/>
    <dgm:cxn modelId="{D997B8AB-2719-4DF5-A685-FAC5AC02B4C8}" type="presParOf" srcId="{6483C1D9-5406-486B-80A0-470CF9794B50}" destId="{2ECE861D-201C-4742-8D48-D9980E8F1877}" srcOrd="4" destOrd="0" presId="urn:microsoft.com/office/officeart/2005/8/layout/vList2"/>
    <dgm:cxn modelId="{32267804-8269-4F5F-AA43-A0B115FBBA57}" type="presParOf" srcId="{6483C1D9-5406-486B-80A0-470CF9794B50}" destId="{6DD2B250-6C8F-4FF2-841A-784432A088C4}" srcOrd="5" destOrd="0" presId="urn:microsoft.com/office/officeart/2005/8/layout/vList2"/>
    <dgm:cxn modelId="{E19451B4-E6C0-4567-A0AF-0B04B064BD1D}" type="presParOf" srcId="{6483C1D9-5406-486B-80A0-470CF9794B50}" destId="{78D6A378-59D1-4308-9A88-17A8BE52678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6692BC-B915-4371-825A-A90344333D14}" type="doc">
      <dgm:prSet loTypeId="urn:microsoft.com/office/officeart/2016/7/layout/VerticalSolidActionList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9B149D6-2B8E-4D05-BF81-060D4861C7A7}">
      <dgm:prSet/>
      <dgm:spPr/>
      <dgm:t>
        <a:bodyPr/>
        <a:lstStyle/>
        <a:p>
          <a:r>
            <a:rPr lang="en-US"/>
            <a:t>Raise</a:t>
          </a:r>
        </a:p>
      </dgm:t>
    </dgm:pt>
    <dgm:pt modelId="{7207946E-C17C-4625-8F0C-FB93C6D00DB2}" type="parTrans" cxnId="{30F91E74-48CB-4ADC-A976-8490B2EC91FB}">
      <dgm:prSet/>
      <dgm:spPr/>
      <dgm:t>
        <a:bodyPr/>
        <a:lstStyle/>
        <a:p>
          <a:endParaRPr lang="en-US"/>
        </a:p>
      </dgm:t>
    </dgm:pt>
    <dgm:pt modelId="{57ED8CD4-6C48-4AB1-BF19-1B24EEE2C88D}" type="sibTrans" cxnId="{30F91E74-48CB-4ADC-A976-8490B2EC91FB}">
      <dgm:prSet/>
      <dgm:spPr/>
      <dgm:t>
        <a:bodyPr/>
        <a:lstStyle/>
        <a:p>
          <a:endParaRPr lang="en-US"/>
        </a:p>
      </dgm:t>
    </dgm:pt>
    <dgm:pt modelId="{562FCEF8-19FF-4A1E-892A-FB1C7F2275BB}">
      <dgm:prSet/>
      <dgm:spPr/>
      <dgm:t>
        <a:bodyPr/>
        <a:lstStyle/>
        <a:p>
          <a:r>
            <a:rPr lang="en-US"/>
            <a:t>Raise awareness of the importance of good attendance amongst staff, students and parents </a:t>
          </a:r>
        </a:p>
      </dgm:t>
    </dgm:pt>
    <dgm:pt modelId="{244046E1-0690-45BA-9A12-C9563FD3C16B}" type="parTrans" cxnId="{0AC13CCF-197D-49FB-A439-C1BEA04A0595}">
      <dgm:prSet/>
      <dgm:spPr/>
      <dgm:t>
        <a:bodyPr/>
        <a:lstStyle/>
        <a:p>
          <a:endParaRPr lang="en-US"/>
        </a:p>
      </dgm:t>
    </dgm:pt>
    <dgm:pt modelId="{CE3FB851-349A-496F-A80B-A29CD576DC16}" type="sibTrans" cxnId="{0AC13CCF-197D-49FB-A439-C1BEA04A0595}">
      <dgm:prSet/>
      <dgm:spPr/>
      <dgm:t>
        <a:bodyPr/>
        <a:lstStyle/>
        <a:p>
          <a:endParaRPr lang="en-US"/>
        </a:p>
      </dgm:t>
    </dgm:pt>
    <dgm:pt modelId="{7AA72BC4-FDB0-4C4C-84FA-55637DE6A9BC}">
      <dgm:prSet/>
      <dgm:spPr/>
      <dgm:t>
        <a:bodyPr/>
        <a:lstStyle/>
        <a:p>
          <a:r>
            <a:rPr lang="en-US"/>
            <a:t>Develop</a:t>
          </a:r>
        </a:p>
      </dgm:t>
    </dgm:pt>
    <dgm:pt modelId="{BC24B3FC-A5AA-45DE-9234-2B7D01F983A5}" type="parTrans" cxnId="{0128D202-3764-4BCE-A8F3-19008C30B4BA}">
      <dgm:prSet/>
      <dgm:spPr/>
      <dgm:t>
        <a:bodyPr/>
        <a:lstStyle/>
        <a:p>
          <a:endParaRPr lang="en-US"/>
        </a:p>
      </dgm:t>
    </dgm:pt>
    <dgm:pt modelId="{3D5E954F-3B79-46E8-8C28-8C0464B9B701}" type="sibTrans" cxnId="{0128D202-3764-4BCE-A8F3-19008C30B4BA}">
      <dgm:prSet/>
      <dgm:spPr/>
      <dgm:t>
        <a:bodyPr/>
        <a:lstStyle/>
        <a:p>
          <a:endParaRPr lang="en-US"/>
        </a:p>
      </dgm:t>
    </dgm:pt>
    <dgm:pt modelId="{94D4F1D0-C61C-42DA-A38A-99205FD03EB3}">
      <dgm:prSet/>
      <dgm:spPr/>
      <dgm:t>
        <a:bodyPr/>
        <a:lstStyle/>
        <a:p>
          <a:r>
            <a:rPr lang="en-US"/>
            <a:t>Develop staff knowledge on sims protocols- register marking, recording absences</a:t>
          </a:r>
        </a:p>
      </dgm:t>
    </dgm:pt>
    <dgm:pt modelId="{5142F6D9-56AE-4C75-8756-8DF900526845}" type="parTrans" cxnId="{E36340ED-D58A-46BE-AA25-45C74A731A24}">
      <dgm:prSet/>
      <dgm:spPr/>
      <dgm:t>
        <a:bodyPr/>
        <a:lstStyle/>
        <a:p>
          <a:endParaRPr lang="en-US"/>
        </a:p>
      </dgm:t>
    </dgm:pt>
    <dgm:pt modelId="{72B43688-03BD-4D26-8602-8FDCA7396516}" type="sibTrans" cxnId="{E36340ED-D58A-46BE-AA25-45C74A731A24}">
      <dgm:prSet/>
      <dgm:spPr/>
      <dgm:t>
        <a:bodyPr/>
        <a:lstStyle/>
        <a:p>
          <a:endParaRPr lang="en-US"/>
        </a:p>
      </dgm:t>
    </dgm:pt>
    <dgm:pt modelId="{0B087E19-6A54-4211-B046-9A64C3E2B8A9}">
      <dgm:prSet/>
      <dgm:spPr/>
      <dgm:t>
        <a:bodyPr/>
        <a:lstStyle/>
        <a:p>
          <a:r>
            <a:rPr lang="en-US"/>
            <a:t>Target</a:t>
          </a:r>
        </a:p>
      </dgm:t>
    </dgm:pt>
    <dgm:pt modelId="{2266C592-2C0C-486C-AB96-16AE869B63D5}" type="parTrans" cxnId="{92EB208C-20FF-4448-8E78-AAAF278497CF}">
      <dgm:prSet/>
      <dgm:spPr/>
      <dgm:t>
        <a:bodyPr/>
        <a:lstStyle/>
        <a:p>
          <a:endParaRPr lang="en-US"/>
        </a:p>
      </dgm:t>
    </dgm:pt>
    <dgm:pt modelId="{B23E5DB4-468F-4BE9-B808-7F8E4DF53C1C}" type="sibTrans" cxnId="{92EB208C-20FF-4448-8E78-AAAF278497CF}">
      <dgm:prSet/>
      <dgm:spPr/>
      <dgm:t>
        <a:bodyPr/>
        <a:lstStyle/>
        <a:p>
          <a:endParaRPr lang="en-US"/>
        </a:p>
      </dgm:t>
    </dgm:pt>
    <dgm:pt modelId="{B698887F-8D24-4C8A-8443-630D5869A974}">
      <dgm:prSet/>
      <dgm:spPr/>
      <dgm:t>
        <a:bodyPr/>
        <a:lstStyle/>
        <a:p>
          <a:r>
            <a:rPr lang="en-US"/>
            <a:t>To improve whole school attendance; target of 2% increase by the end of the academic year </a:t>
          </a:r>
        </a:p>
      </dgm:t>
    </dgm:pt>
    <dgm:pt modelId="{154E7963-3BBD-4991-9054-D28743D04F6A}" type="parTrans" cxnId="{AA70CC28-98F0-4562-8741-E0F0A75BB3B2}">
      <dgm:prSet/>
      <dgm:spPr/>
      <dgm:t>
        <a:bodyPr/>
        <a:lstStyle/>
        <a:p>
          <a:endParaRPr lang="en-US"/>
        </a:p>
      </dgm:t>
    </dgm:pt>
    <dgm:pt modelId="{14D2D420-378B-4E0D-BE97-E40EFAA40D1A}" type="sibTrans" cxnId="{AA70CC28-98F0-4562-8741-E0F0A75BB3B2}">
      <dgm:prSet/>
      <dgm:spPr/>
      <dgm:t>
        <a:bodyPr/>
        <a:lstStyle/>
        <a:p>
          <a:endParaRPr lang="en-US"/>
        </a:p>
      </dgm:t>
    </dgm:pt>
    <dgm:pt modelId="{7482FE08-E73B-41BB-ACCB-EA2D0C111D76}" type="pres">
      <dgm:prSet presAssocID="{496692BC-B915-4371-825A-A90344333D14}" presName="Name0" presStyleCnt="0">
        <dgm:presLayoutVars>
          <dgm:dir/>
          <dgm:animLvl val="lvl"/>
          <dgm:resizeHandles val="exact"/>
        </dgm:presLayoutVars>
      </dgm:prSet>
      <dgm:spPr/>
    </dgm:pt>
    <dgm:pt modelId="{9860FC38-8E0A-4835-BEC6-986AEA41C4EF}" type="pres">
      <dgm:prSet presAssocID="{29B149D6-2B8E-4D05-BF81-060D4861C7A7}" presName="linNode" presStyleCnt="0"/>
      <dgm:spPr/>
    </dgm:pt>
    <dgm:pt modelId="{7A7EAD73-945D-49DE-93A9-F672AE164A13}" type="pres">
      <dgm:prSet presAssocID="{29B149D6-2B8E-4D05-BF81-060D4861C7A7}" presName="parentText" presStyleLbl="alignNode1" presStyleIdx="0" presStyleCnt="3">
        <dgm:presLayoutVars>
          <dgm:chMax val="1"/>
          <dgm:bulletEnabled/>
        </dgm:presLayoutVars>
      </dgm:prSet>
      <dgm:spPr/>
    </dgm:pt>
    <dgm:pt modelId="{7B67C3F0-DA5D-41EC-8D3B-5377E382DC27}" type="pres">
      <dgm:prSet presAssocID="{29B149D6-2B8E-4D05-BF81-060D4861C7A7}" presName="descendantText" presStyleLbl="alignAccFollowNode1" presStyleIdx="0" presStyleCnt="3">
        <dgm:presLayoutVars>
          <dgm:bulletEnabled/>
        </dgm:presLayoutVars>
      </dgm:prSet>
      <dgm:spPr/>
    </dgm:pt>
    <dgm:pt modelId="{4C75CA44-4DD7-4F06-9E0F-DA3EA08176C2}" type="pres">
      <dgm:prSet presAssocID="{57ED8CD4-6C48-4AB1-BF19-1B24EEE2C88D}" presName="sp" presStyleCnt="0"/>
      <dgm:spPr/>
    </dgm:pt>
    <dgm:pt modelId="{35972C06-A69A-40E2-B839-0962EBCDEB03}" type="pres">
      <dgm:prSet presAssocID="{7AA72BC4-FDB0-4C4C-84FA-55637DE6A9BC}" presName="linNode" presStyleCnt="0"/>
      <dgm:spPr/>
    </dgm:pt>
    <dgm:pt modelId="{D5E220FD-EA74-4BFA-B662-D606987E611B}" type="pres">
      <dgm:prSet presAssocID="{7AA72BC4-FDB0-4C4C-84FA-55637DE6A9BC}" presName="parentText" presStyleLbl="alignNode1" presStyleIdx="1" presStyleCnt="3">
        <dgm:presLayoutVars>
          <dgm:chMax val="1"/>
          <dgm:bulletEnabled/>
        </dgm:presLayoutVars>
      </dgm:prSet>
      <dgm:spPr/>
    </dgm:pt>
    <dgm:pt modelId="{8576E94E-2E20-4CF2-96C7-0F4BDAD16FCD}" type="pres">
      <dgm:prSet presAssocID="{7AA72BC4-FDB0-4C4C-84FA-55637DE6A9BC}" presName="descendantText" presStyleLbl="alignAccFollowNode1" presStyleIdx="1" presStyleCnt="3">
        <dgm:presLayoutVars>
          <dgm:bulletEnabled/>
        </dgm:presLayoutVars>
      </dgm:prSet>
      <dgm:spPr/>
    </dgm:pt>
    <dgm:pt modelId="{34FC4E55-475A-4D70-AFCB-CC49A27CFF09}" type="pres">
      <dgm:prSet presAssocID="{3D5E954F-3B79-46E8-8C28-8C0464B9B701}" presName="sp" presStyleCnt="0"/>
      <dgm:spPr/>
    </dgm:pt>
    <dgm:pt modelId="{ED437684-B431-4578-B135-95661C88B29B}" type="pres">
      <dgm:prSet presAssocID="{0B087E19-6A54-4211-B046-9A64C3E2B8A9}" presName="linNode" presStyleCnt="0"/>
      <dgm:spPr/>
    </dgm:pt>
    <dgm:pt modelId="{A41B9859-18D9-4C8F-B934-99FBDDF22C7B}" type="pres">
      <dgm:prSet presAssocID="{0B087E19-6A54-4211-B046-9A64C3E2B8A9}" presName="parentText" presStyleLbl="alignNode1" presStyleIdx="2" presStyleCnt="3">
        <dgm:presLayoutVars>
          <dgm:chMax val="1"/>
          <dgm:bulletEnabled/>
        </dgm:presLayoutVars>
      </dgm:prSet>
      <dgm:spPr/>
    </dgm:pt>
    <dgm:pt modelId="{E2B53194-BA52-49FA-A7FF-04ABBA461D1B}" type="pres">
      <dgm:prSet presAssocID="{0B087E19-6A54-4211-B046-9A64C3E2B8A9}" presName="descendantText" presStyleLbl="alignAccFollowNode1" presStyleIdx="2" presStyleCnt="3">
        <dgm:presLayoutVars>
          <dgm:bulletEnabled/>
        </dgm:presLayoutVars>
      </dgm:prSet>
      <dgm:spPr/>
    </dgm:pt>
  </dgm:ptLst>
  <dgm:cxnLst>
    <dgm:cxn modelId="{0128D202-3764-4BCE-A8F3-19008C30B4BA}" srcId="{496692BC-B915-4371-825A-A90344333D14}" destId="{7AA72BC4-FDB0-4C4C-84FA-55637DE6A9BC}" srcOrd="1" destOrd="0" parTransId="{BC24B3FC-A5AA-45DE-9234-2B7D01F983A5}" sibTransId="{3D5E954F-3B79-46E8-8C28-8C0464B9B701}"/>
    <dgm:cxn modelId="{3D34CB03-9298-4734-9F41-FBD3E2E23CE4}" type="presOf" srcId="{7AA72BC4-FDB0-4C4C-84FA-55637DE6A9BC}" destId="{D5E220FD-EA74-4BFA-B662-D606987E611B}" srcOrd="0" destOrd="0" presId="urn:microsoft.com/office/officeart/2016/7/layout/VerticalSolidActionList"/>
    <dgm:cxn modelId="{AA70CC28-98F0-4562-8741-E0F0A75BB3B2}" srcId="{0B087E19-6A54-4211-B046-9A64C3E2B8A9}" destId="{B698887F-8D24-4C8A-8443-630D5869A974}" srcOrd="0" destOrd="0" parTransId="{154E7963-3BBD-4991-9054-D28743D04F6A}" sibTransId="{14D2D420-378B-4E0D-BE97-E40EFAA40D1A}"/>
    <dgm:cxn modelId="{30F91E74-48CB-4ADC-A976-8490B2EC91FB}" srcId="{496692BC-B915-4371-825A-A90344333D14}" destId="{29B149D6-2B8E-4D05-BF81-060D4861C7A7}" srcOrd="0" destOrd="0" parTransId="{7207946E-C17C-4625-8F0C-FB93C6D00DB2}" sibTransId="{57ED8CD4-6C48-4AB1-BF19-1B24EEE2C88D}"/>
    <dgm:cxn modelId="{C3955476-34B8-4120-ADE7-2E01CE44E8D9}" type="presOf" srcId="{29B149D6-2B8E-4D05-BF81-060D4861C7A7}" destId="{7A7EAD73-945D-49DE-93A9-F672AE164A13}" srcOrd="0" destOrd="0" presId="urn:microsoft.com/office/officeart/2016/7/layout/VerticalSolidActionList"/>
    <dgm:cxn modelId="{220EBE82-205F-4956-938C-F84A1727D2C2}" type="presOf" srcId="{94D4F1D0-C61C-42DA-A38A-99205FD03EB3}" destId="{8576E94E-2E20-4CF2-96C7-0F4BDAD16FCD}" srcOrd="0" destOrd="0" presId="urn:microsoft.com/office/officeart/2016/7/layout/VerticalSolidActionList"/>
    <dgm:cxn modelId="{92EB208C-20FF-4448-8E78-AAAF278497CF}" srcId="{496692BC-B915-4371-825A-A90344333D14}" destId="{0B087E19-6A54-4211-B046-9A64C3E2B8A9}" srcOrd="2" destOrd="0" parTransId="{2266C592-2C0C-486C-AB96-16AE869B63D5}" sibTransId="{B23E5DB4-468F-4BE9-B808-7F8E4DF53C1C}"/>
    <dgm:cxn modelId="{185E82A2-E46E-46C8-ADEF-D612817A3942}" type="presOf" srcId="{0B087E19-6A54-4211-B046-9A64C3E2B8A9}" destId="{A41B9859-18D9-4C8F-B934-99FBDDF22C7B}" srcOrd="0" destOrd="0" presId="urn:microsoft.com/office/officeart/2016/7/layout/VerticalSolidActionList"/>
    <dgm:cxn modelId="{A729FDB6-A4D1-47F0-A039-789E50B0C7A6}" type="presOf" srcId="{562FCEF8-19FF-4A1E-892A-FB1C7F2275BB}" destId="{7B67C3F0-DA5D-41EC-8D3B-5377E382DC27}" srcOrd="0" destOrd="0" presId="urn:microsoft.com/office/officeart/2016/7/layout/VerticalSolidActionList"/>
    <dgm:cxn modelId="{06AAE6B7-F8C6-42F4-85DD-7A485A188172}" type="presOf" srcId="{B698887F-8D24-4C8A-8443-630D5869A974}" destId="{E2B53194-BA52-49FA-A7FF-04ABBA461D1B}" srcOrd="0" destOrd="0" presId="urn:microsoft.com/office/officeart/2016/7/layout/VerticalSolidActionList"/>
    <dgm:cxn modelId="{0AC13CCF-197D-49FB-A439-C1BEA04A0595}" srcId="{29B149D6-2B8E-4D05-BF81-060D4861C7A7}" destId="{562FCEF8-19FF-4A1E-892A-FB1C7F2275BB}" srcOrd="0" destOrd="0" parTransId="{244046E1-0690-45BA-9A12-C9563FD3C16B}" sibTransId="{CE3FB851-349A-496F-A80B-A29CD576DC16}"/>
    <dgm:cxn modelId="{6C9160E5-35A0-4BE5-8E94-D821352B1B72}" type="presOf" srcId="{496692BC-B915-4371-825A-A90344333D14}" destId="{7482FE08-E73B-41BB-ACCB-EA2D0C111D76}" srcOrd="0" destOrd="0" presId="urn:microsoft.com/office/officeart/2016/7/layout/VerticalSolidActionList"/>
    <dgm:cxn modelId="{E36340ED-D58A-46BE-AA25-45C74A731A24}" srcId="{7AA72BC4-FDB0-4C4C-84FA-55637DE6A9BC}" destId="{94D4F1D0-C61C-42DA-A38A-99205FD03EB3}" srcOrd="0" destOrd="0" parTransId="{5142F6D9-56AE-4C75-8756-8DF900526845}" sibTransId="{72B43688-03BD-4D26-8602-8FDCA7396516}"/>
    <dgm:cxn modelId="{B3A61641-3CAE-4A1E-B188-9433FEF6FF67}" type="presParOf" srcId="{7482FE08-E73B-41BB-ACCB-EA2D0C111D76}" destId="{9860FC38-8E0A-4835-BEC6-986AEA41C4EF}" srcOrd="0" destOrd="0" presId="urn:microsoft.com/office/officeart/2016/7/layout/VerticalSolidActionList"/>
    <dgm:cxn modelId="{2B5AF10E-EE1D-4F31-9AEB-B2C58D7AD429}" type="presParOf" srcId="{9860FC38-8E0A-4835-BEC6-986AEA41C4EF}" destId="{7A7EAD73-945D-49DE-93A9-F672AE164A13}" srcOrd="0" destOrd="0" presId="urn:microsoft.com/office/officeart/2016/7/layout/VerticalSolidActionList"/>
    <dgm:cxn modelId="{65895C3B-F75A-400A-BD30-6BB23E041A5F}" type="presParOf" srcId="{9860FC38-8E0A-4835-BEC6-986AEA41C4EF}" destId="{7B67C3F0-DA5D-41EC-8D3B-5377E382DC27}" srcOrd="1" destOrd="0" presId="urn:microsoft.com/office/officeart/2016/7/layout/VerticalSolidActionList"/>
    <dgm:cxn modelId="{D1D6EF3A-5046-4042-BF04-3763161B960D}" type="presParOf" srcId="{7482FE08-E73B-41BB-ACCB-EA2D0C111D76}" destId="{4C75CA44-4DD7-4F06-9E0F-DA3EA08176C2}" srcOrd="1" destOrd="0" presId="urn:microsoft.com/office/officeart/2016/7/layout/VerticalSolidActionList"/>
    <dgm:cxn modelId="{C220D5AB-0526-469C-A8FD-8ACAE71C914D}" type="presParOf" srcId="{7482FE08-E73B-41BB-ACCB-EA2D0C111D76}" destId="{35972C06-A69A-40E2-B839-0962EBCDEB03}" srcOrd="2" destOrd="0" presId="urn:microsoft.com/office/officeart/2016/7/layout/VerticalSolidActionList"/>
    <dgm:cxn modelId="{98C80A0B-E2E2-4FB1-A9B7-60BDFEA3414F}" type="presParOf" srcId="{35972C06-A69A-40E2-B839-0962EBCDEB03}" destId="{D5E220FD-EA74-4BFA-B662-D606987E611B}" srcOrd="0" destOrd="0" presId="urn:microsoft.com/office/officeart/2016/7/layout/VerticalSolidActionList"/>
    <dgm:cxn modelId="{6D8A1DA2-F33C-4449-B681-404E207D0DDA}" type="presParOf" srcId="{35972C06-A69A-40E2-B839-0962EBCDEB03}" destId="{8576E94E-2E20-4CF2-96C7-0F4BDAD16FCD}" srcOrd="1" destOrd="0" presId="urn:microsoft.com/office/officeart/2016/7/layout/VerticalSolidActionList"/>
    <dgm:cxn modelId="{CD403075-7845-4579-B738-166A5805F969}" type="presParOf" srcId="{7482FE08-E73B-41BB-ACCB-EA2D0C111D76}" destId="{34FC4E55-475A-4D70-AFCB-CC49A27CFF09}" srcOrd="3" destOrd="0" presId="urn:microsoft.com/office/officeart/2016/7/layout/VerticalSolidActionList"/>
    <dgm:cxn modelId="{524450F8-7046-4F77-8498-C09C5269BDAA}" type="presParOf" srcId="{7482FE08-E73B-41BB-ACCB-EA2D0C111D76}" destId="{ED437684-B431-4578-B135-95661C88B29B}" srcOrd="4" destOrd="0" presId="urn:microsoft.com/office/officeart/2016/7/layout/VerticalSolidActionList"/>
    <dgm:cxn modelId="{B0CC85EB-C7E5-4AA7-8B6E-5DCA86187068}" type="presParOf" srcId="{ED437684-B431-4578-B135-95661C88B29B}" destId="{A41B9859-18D9-4C8F-B934-99FBDDF22C7B}" srcOrd="0" destOrd="0" presId="urn:microsoft.com/office/officeart/2016/7/layout/VerticalSolidActionList"/>
    <dgm:cxn modelId="{70DA0F0C-7B69-4115-871B-0F5F7ECBEB42}" type="presParOf" srcId="{ED437684-B431-4578-B135-95661C88B29B}" destId="{E2B53194-BA52-49FA-A7FF-04ABBA461D1B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8B8758-80C1-44DA-9E7E-30285A4699CC}">
      <dsp:nvSpPr>
        <dsp:cNvPr id="0" name=""/>
        <dsp:cNvSpPr/>
      </dsp:nvSpPr>
      <dsp:spPr>
        <a:xfrm>
          <a:off x="0" y="6402"/>
          <a:ext cx="5768442" cy="514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Drop in whole school attendance</a:t>
          </a:r>
          <a:endParaRPr lang="en-US" sz="2200" kern="1200"/>
        </a:p>
      </dsp:txBody>
      <dsp:txXfrm>
        <a:off x="25130" y="31532"/>
        <a:ext cx="5718182" cy="464540"/>
      </dsp:txXfrm>
    </dsp:sp>
    <dsp:sp modelId="{2644A5E8-225F-44B8-A194-7BEA81FC5052}">
      <dsp:nvSpPr>
        <dsp:cNvPr id="0" name=""/>
        <dsp:cNvSpPr/>
      </dsp:nvSpPr>
      <dsp:spPr>
        <a:xfrm>
          <a:off x="0" y="584562"/>
          <a:ext cx="5768442" cy="514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2019-20 88.0%</a:t>
          </a:r>
          <a:endParaRPr lang="en-US" sz="2200" kern="1200"/>
        </a:p>
      </dsp:txBody>
      <dsp:txXfrm>
        <a:off x="25130" y="609692"/>
        <a:ext cx="5718182" cy="464540"/>
      </dsp:txXfrm>
    </dsp:sp>
    <dsp:sp modelId="{2ECE861D-201C-4742-8D48-D9980E8F1877}">
      <dsp:nvSpPr>
        <dsp:cNvPr id="0" name=""/>
        <dsp:cNvSpPr/>
      </dsp:nvSpPr>
      <dsp:spPr>
        <a:xfrm>
          <a:off x="0" y="1162722"/>
          <a:ext cx="5768442" cy="514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2020-21 83.9%</a:t>
          </a:r>
          <a:endParaRPr lang="en-US" sz="2200" kern="1200"/>
        </a:p>
      </dsp:txBody>
      <dsp:txXfrm>
        <a:off x="25130" y="1187852"/>
        <a:ext cx="5718182" cy="464540"/>
      </dsp:txXfrm>
    </dsp:sp>
    <dsp:sp modelId="{78D6A378-59D1-4308-9A88-17A8BE52678F}">
      <dsp:nvSpPr>
        <dsp:cNvPr id="0" name=""/>
        <dsp:cNvSpPr/>
      </dsp:nvSpPr>
      <dsp:spPr>
        <a:xfrm>
          <a:off x="0" y="1740882"/>
          <a:ext cx="5768442" cy="514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2021-22 81.0%</a:t>
          </a:r>
          <a:endParaRPr lang="en-US" sz="2200" kern="1200"/>
        </a:p>
      </dsp:txBody>
      <dsp:txXfrm>
        <a:off x="25130" y="1766012"/>
        <a:ext cx="5718182" cy="4645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67C3F0-DA5D-41EC-8D3B-5377E382DC27}">
      <dsp:nvSpPr>
        <dsp:cNvPr id="0" name=""/>
        <dsp:cNvSpPr/>
      </dsp:nvSpPr>
      <dsp:spPr>
        <a:xfrm>
          <a:off x="1153688" y="706"/>
          <a:ext cx="4614753" cy="72457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9539" tIns="184042" rIns="89539" bIns="184042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Raise awareness of the importance of good attendance amongst staff, students and parents </a:t>
          </a:r>
        </a:p>
      </dsp:txBody>
      <dsp:txXfrm>
        <a:off x="1153688" y="706"/>
        <a:ext cx="4614753" cy="724574"/>
      </dsp:txXfrm>
    </dsp:sp>
    <dsp:sp modelId="{7A7EAD73-945D-49DE-93A9-F672AE164A13}">
      <dsp:nvSpPr>
        <dsp:cNvPr id="0" name=""/>
        <dsp:cNvSpPr/>
      </dsp:nvSpPr>
      <dsp:spPr>
        <a:xfrm>
          <a:off x="0" y="706"/>
          <a:ext cx="1153688" cy="72457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1049" tIns="71572" rIns="61049" bIns="71572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Raise</a:t>
          </a:r>
        </a:p>
      </dsp:txBody>
      <dsp:txXfrm>
        <a:off x="0" y="706"/>
        <a:ext cx="1153688" cy="724574"/>
      </dsp:txXfrm>
    </dsp:sp>
    <dsp:sp modelId="{8576E94E-2E20-4CF2-96C7-0F4BDAD16FCD}">
      <dsp:nvSpPr>
        <dsp:cNvPr id="0" name=""/>
        <dsp:cNvSpPr/>
      </dsp:nvSpPr>
      <dsp:spPr>
        <a:xfrm>
          <a:off x="1153688" y="768755"/>
          <a:ext cx="4614753" cy="724574"/>
        </a:xfrm>
        <a:prstGeom prst="rect">
          <a:avLst/>
        </a:prstGeom>
        <a:solidFill>
          <a:schemeClr val="accent2">
            <a:tint val="40000"/>
            <a:alpha val="90000"/>
            <a:hueOff val="1762068"/>
            <a:satOff val="-29748"/>
            <a:lumOff val="-1854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762068"/>
              <a:satOff val="-29748"/>
              <a:lumOff val="-185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9539" tIns="184042" rIns="89539" bIns="184042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Develop staff knowledge on sims protocols- register marking, recording absences</a:t>
          </a:r>
        </a:p>
      </dsp:txBody>
      <dsp:txXfrm>
        <a:off x="1153688" y="768755"/>
        <a:ext cx="4614753" cy="724574"/>
      </dsp:txXfrm>
    </dsp:sp>
    <dsp:sp modelId="{D5E220FD-EA74-4BFA-B662-D606987E611B}">
      <dsp:nvSpPr>
        <dsp:cNvPr id="0" name=""/>
        <dsp:cNvSpPr/>
      </dsp:nvSpPr>
      <dsp:spPr>
        <a:xfrm>
          <a:off x="0" y="768755"/>
          <a:ext cx="1153688" cy="724574"/>
        </a:xfrm>
        <a:prstGeom prst="rect">
          <a:avLst/>
        </a:prstGeom>
        <a:gradFill rotWithShape="0">
          <a:gsLst>
            <a:gs pos="0">
              <a:schemeClr val="accent2">
                <a:hueOff val="1264967"/>
                <a:satOff val="-23931"/>
                <a:lumOff val="-1667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1264967"/>
                <a:satOff val="-23931"/>
                <a:lumOff val="-1667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2">
                <a:hueOff val="1264967"/>
                <a:satOff val="-23931"/>
                <a:lumOff val="-1667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1264967"/>
              <a:satOff val="-23931"/>
              <a:lumOff val="-1667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1049" tIns="71572" rIns="61049" bIns="71572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Develop</a:t>
          </a:r>
        </a:p>
      </dsp:txBody>
      <dsp:txXfrm>
        <a:off x="0" y="768755"/>
        <a:ext cx="1153688" cy="724574"/>
      </dsp:txXfrm>
    </dsp:sp>
    <dsp:sp modelId="{E2B53194-BA52-49FA-A7FF-04ABBA461D1B}">
      <dsp:nvSpPr>
        <dsp:cNvPr id="0" name=""/>
        <dsp:cNvSpPr/>
      </dsp:nvSpPr>
      <dsp:spPr>
        <a:xfrm>
          <a:off x="1153688" y="1536803"/>
          <a:ext cx="4614753" cy="724574"/>
        </a:xfrm>
        <a:prstGeom prst="rect">
          <a:avLst/>
        </a:prstGeom>
        <a:solidFill>
          <a:schemeClr val="accent2">
            <a:tint val="40000"/>
            <a:alpha val="90000"/>
            <a:hueOff val="3524137"/>
            <a:satOff val="-59496"/>
            <a:lumOff val="-3708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3524137"/>
              <a:satOff val="-59496"/>
              <a:lumOff val="-370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9539" tIns="184042" rIns="89539" bIns="184042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To improve whole school attendance; target of 2% increase by the end of the academic year </a:t>
          </a:r>
        </a:p>
      </dsp:txBody>
      <dsp:txXfrm>
        <a:off x="1153688" y="1536803"/>
        <a:ext cx="4614753" cy="724574"/>
      </dsp:txXfrm>
    </dsp:sp>
    <dsp:sp modelId="{A41B9859-18D9-4C8F-B934-99FBDDF22C7B}">
      <dsp:nvSpPr>
        <dsp:cNvPr id="0" name=""/>
        <dsp:cNvSpPr/>
      </dsp:nvSpPr>
      <dsp:spPr>
        <a:xfrm>
          <a:off x="0" y="1536803"/>
          <a:ext cx="1153688" cy="724574"/>
        </a:xfrm>
        <a:prstGeom prst="rect">
          <a:avLst/>
        </a:prstGeom>
        <a:gradFill rotWithShape="0">
          <a:gsLst>
            <a:gs pos="0">
              <a:schemeClr val="accent2">
                <a:hueOff val="2529934"/>
                <a:satOff val="-47862"/>
                <a:lumOff val="-3334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2529934"/>
                <a:satOff val="-47862"/>
                <a:lumOff val="-3334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2">
                <a:hueOff val="2529934"/>
                <a:satOff val="-47862"/>
                <a:lumOff val="-3334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2529934"/>
              <a:satOff val="-47862"/>
              <a:lumOff val="-333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1049" tIns="71572" rIns="61049" bIns="71572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Target</a:t>
          </a:r>
        </a:p>
      </dsp:txBody>
      <dsp:txXfrm>
        <a:off x="0" y="1536803"/>
        <a:ext cx="1153688" cy="724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269AB1A9-6C3D-4B71-B3FA-5B411056BDE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D5DB460-B39D-4B5B-8704-0B71C6CB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300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B1A9-6C3D-4B71-B3FA-5B411056BDE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B460-B39D-4B5B-8704-0B71C6CB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81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69AB1A9-6C3D-4B71-B3FA-5B411056BDE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D5DB460-B39D-4B5B-8704-0B71C6CB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29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B1A9-6C3D-4B71-B3FA-5B411056BDE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B460-B39D-4B5B-8704-0B71C6CB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307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69AB1A9-6C3D-4B71-B3FA-5B411056BDE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D5DB460-B39D-4B5B-8704-0B71C6CB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97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69AB1A9-6C3D-4B71-B3FA-5B411056BDE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D5DB460-B39D-4B5B-8704-0B71C6CB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16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69AB1A9-6C3D-4B71-B3FA-5B411056BDE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D5DB460-B39D-4B5B-8704-0B71C6CB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300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B1A9-6C3D-4B71-B3FA-5B411056BDE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B460-B39D-4B5B-8704-0B71C6CB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85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69AB1A9-6C3D-4B71-B3FA-5B411056BDE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D5DB460-B39D-4B5B-8704-0B71C6CB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178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AB1A9-6C3D-4B71-B3FA-5B411056BDE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B460-B39D-4B5B-8704-0B71C6CB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640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69AB1A9-6C3D-4B71-B3FA-5B411056BDE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AD5DB460-B39D-4B5B-8704-0B71C6CB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36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AB1A9-6C3D-4B71-B3FA-5B411056BDEE}" type="datetimeFigureOut">
              <a:rPr lang="en-GB" smtClean="0"/>
              <a:t>20/10/2023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DB460-B39D-4B5B-8704-0B71C6CB07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73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5EB38883-F854-457E-96AC-C7D9C214F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57F55DFE-2DB1-4FA0-9A59-36B7B84E9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34" name="Freeform 5">
              <a:extLst>
                <a:ext uri="{FF2B5EF4-FFF2-40B4-BE49-F238E27FC236}">
                  <a16:creationId xmlns:a16="http://schemas.microsoft.com/office/drawing/2014/main" id="{D009699B-A2D9-432C-BBA0-45DB2CF67A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Freeform 6">
              <a:extLst>
                <a:ext uri="{FF2B5EF4-FFF2-40B4-BE49-F238E27FC236}">
                  <a16:creationId xmlns:a16="http://schemas.microsoft.com/office/drawing/2014/main" id="{54B3BC47-4E77-4A8A-B162-224A9A9681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Freeform 7">
              <a:extLst>
                <a:ext uri="{FF2B5EF4-FFF2-40B4-BE49-F238E27FC236}">
                  <a16:creationId xmlns:a16="http://schemas.microsoft.com/office/drawing/2014/main" id="{1006CF94-3E58-4733-8B84-C29D7EE4A6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Freeform 8">
              <a:extLst>
                <a:ext uri="{FF2B5EF4-FFF2-40B4-BE49-F238E27FC236}">
                  <a16:creationId xmlns:a16="http://schemas.microsoft.com/office/drawing/2014/main" id="{9088ACBC-CFD8-45EF-8246-C48ED41B5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Freeform 9">
              <a:extLst>
                <a:ext uri="{FF2B5EF4-FFF2-40B4-BE49-F238E27FC236}">
                  <a16:creationId xmlns:a16="http://schemas.microsoft.com/office/drawing/2014/main" id="{DB1CDEAB-131B-41FA-86F6-EE5D8D78C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Freeform 10">
              <a:extLst>
                <a:ext uri="{FF2B5EF4-FFF2-40B4-BE49-F238E27FC236}">
                  <a16:creationId xmlns:a16="http://schemas.microsoft.com/office/drawing/2014/main" id="{E2312273-C513-4B7B-B537-A4551985C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Freeform 11">
              <a:extLst>
                <a:ext uri="{FF2B5EF4-FFF2-40B4-BE49-F238E27FC236}">
                  <a16:creationId xmlns:a16="http://schemas.microsoft.com/office/drawing/2014/main" id="{6E3196B3-3520-42D0-B4C8-F78DE08204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Freeform 12">
              <a:extLst>
                <a:ext uri="{FF2B5EF4-FFF2-40B4-BE49-F238E27FC236}">
                  <a16:creationId xmlns:a16="http://schemas.microsoft.com/office/drawing/2014/main" id="{2E300F00-D38C-4B69-B0EE-2D784C2FB4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2" name="Freeform 13">
              <a:extLst>
                <a:ext uri="{FF2B5EF4-FFF2-40B4-BE49-F238E27FC236}">
                  <a16:creationId xmlns:a16="http://schemas.microsoft.com/office/drawing/2014/main" id="{3BE28F2F-C9BA-40ED-B4A4-6936FF38B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Freeform 14">
              <a:extLst>
                <a:ext uri="{FF2B5EF4-FFF2-40B4-BE49-F238E27FC236}">
                  <a16:creationId xmlns:a16="http://schemas.microsoft.com/office/drawing/2014/main" id="{583CF70F-7913-49B5-B2FA-5B7E7453C2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" name="Freeform 15">
              <a:extLst>
                <a:ext uri="{FF2B5EF4-FFF2-40B4-BE49-F238E27FC236}">
                  <a16:creationId xmlns:a16="http://schemas.microsoft.com/office/drawing/2014/main" id="{A8F364FC-4A46-423C-8E19-BC0755D51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" name="Freeform 16">
              <a:extLst>
                <a:ext uri="{FF2B5EF4-FFF2-40B4-BE49-F238E27FC236}">
                  <a16:creationId xmlns:a16="http://schemas.microsoft.com/office/drawing/2014/main" id="{DD3CB962-060C-4DC7-9332-CF1E418BF2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6" name="Freeform 17">
              <a:extLst>
                <a:ext uri="{FF2B5EF4-FFF2-40B4-BE49-F238E27FC236}">
                  <a16:creationId xmlns:a16="http://schemas.microsoft.com/office/drawing/2014/main" id="{27A42473-8BB9-4BD2-B4E3-94BA8291D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7" name="Freeform 18">
              <a:extLst>
                <a:ext uri="{FF2B5EF4-FFF2-40B4-BE49-F238E27FC236}">
                  <a16:creationId xmlns:a16="http://schemas.microsoft.com/office/drawing/2014/main" id="{53EF59A5-23F4-4290-80B7-CAF1871BCD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" name="Freeform 19">
              <a:extLst>
                <a:ext uri="{FF2B5EF4-FFF2-40B4-BE49-F238E27FC236}">
                  <a16:creationId xmlns:a16="http://schemas.microsoft.com/office/drawing/2014/main" id="{BF9354D0-6F8D-4FB6-AD3A-48C3D9AF88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Freeform 20">
              <a:extLst>
                <a:ext uri="{FF2B5EF4-FFF2-40B4-BE49-F238E27FC236}">
                  <a16:creationId xmlns:a16="http://schemas.microsoft.com/office/drawing/2014/main" id="{1B59CCA4-527B-45C4-8F7E-732CC62FE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0" name="Freeform 21">
              <a:extLst>
                <a:ext uri="{FF2B5EF4-FFF2-40B4-BE49-F238E27FC236}">
                  <a16:creationId xmlns:a16="http://schemas.microsoft.com/office/drawing/2014/main" id="{BEBDFBD4-5C0C-45CB-AF71-B35B1F2FE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1" name="Freeform 22">
              <a:extLst>
                <a:ext uri="{FF2B5EF4-FFF2-40B4-BE49-F238E27FC236}">
                  <a16:creationId xmlns:a16="http://schemas.microsoft.com/office/drawing/2014/main" id="{8A394757-0A91-4564-8163-74D5E19ED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Freeform 23">
              <a:extLst>
                <a:ext uri="{FF2B5EF4-FFF2-40B4-BE49-F238E27FC236}">
                  <a16:creationId xmlns:a16="http://schemas.microsoft.com/office/drawing/2014/main" id="{8C2C6293-55BB-49FE-B671-19E35F572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8D5061EC-A8C3-46F8-9EB6-BB1291628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0" y="-6706"/>
            <a:ext cx="4640003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The High School Ballynahinch | Ballynahinch">
            <a:extLst>
              <a:ext uri="{FF2B5EF4-FFF2-40B4-BE49-F238E27FC236}">
                <a16:creationId xmlns:a16="http://schemas.microsoft.com/office/drawing/2014/main" id="{41AAE178-BA02-C63E-A9EB-D4D90C7345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041" y="1415777"/>
            <a:ext cx="4000818" cy="4018678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56" name="Group 1055">
            <a:extLst>
              <a:ext uri="{FF2B5EF4-FFF2-40B4-BE49-F238E27FC236}">
                <a16:creationId xmlns:a16="http://schemas.microsoft.com/office/drawing/2014/main" id="{B9C7C348-8A04-4BE8-9B6D-CEF2FFFB3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55064" y="1186483"/>
            <a:ext cx="5941686" cy="4477933"/>
            <a:chOff x="807084" y="1186483"/>
            <a:chExt cx="5941686" cy="4477933"/>
          </a:xfrm>
        </p:grpSpPr>
        <p:sp>
          <p:nvSpPr>
            <p:cNvPr id="1057" name="Rectangle 1056">
              <a:extLst>
                <a:ext uri="{FF2B5EF4-FFF2-40B4-BE49-F238E27FC236}">
                  <a16:creationId xmlns:a16="http://schemas.microsoft.com/office/drawing/2014/main" id="{F6760D9A-13DD-4B66-B7DA-5B0E48CC8E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780" y="1186483"/>
              <a:ext cx="5940295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8" name="Isosceles Triangle 39">
              <a:extLst>
                <a:ext uri="{FF2B5EF4-FFF2-40B4-BE49-F238E27FC236}">
                  <a16:creationId xmlns:a16="http://schemas.microsoft.com/office/drawing/2014/main" id="{07AD8058-29D4-42E1-BED6-F0C360765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3574311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9" name="Rectangle 1058">
              <a:extLst>
                <a:ext uri="{FF2B5EF4-FFF2-40B4-BE49-F238E27FC236}">
                  <a16:creationId xmlns:a16="http://schemas.microsoft.com/office/drawing/2014/main" id="{E2A207B5-161F-49E0-972C-D52DB91350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5941686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858BD28-2E88-2A8D-B926-BA18009B03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3394" y="2075504"/>
            <a:ext cx="5769989" cy="1748729"/>
          </a:xfrm>
        </p:spPr>
        <p:txBody>
          <a:bodyPr>
            <a:normAutofit/>
          </a:bodyPr>
          <a:lstStyle/>
          <a:p>
            <a:r>
              <a:rPr lang="en-GB" sz="3800"/>
              <a:t>Whole School Improvement Attendance Pilot</a:t>
            </a:r>
            <a:br>
              <a:rPr lang="en-GB" sz="3800"/>
            </a:br>
            <a:endParaRPr lang="en-GB" sz="3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07638A-3A1A-7F3B-CAF8-4949907921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3396" y="3906266"/>
            <a:ext cx="5769988" cy="1322587"/>
          </a:xfrm>
        </p:spPr>
        <p:txBody>
          <a:bodyPr>
            <a:normAutofit/>
          </a:bodyPr>
          <a:lstStyle/>
          <a:p>
            <a:r>
              <a:rPr lang="en-GB"/>
              <a:t>The High School Ballynahinch </a:t>
            </a:r>
          </a:p>
          <a:p>
            <a:r>
              <a:rPr lang="en-GB"/>
              <a:t>Aim: To raise the attendance of students with 85%-90% and to raise the profile of attendance across the school </a:t>
            </a:r>
          </a:p>
        </p:txBody>
      </p:sp>
    </p:spTree>
    <p:extLst>
      <p:ext uri="{BB962C8B-B14F-4D97-AF65-F5344CB8AC3E}">
        <p14:creationId xmlns:p14="http://schemas.microsoft.com/office/powerpoint/2010/main" val="193729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8293B96-AC95-4F91-A6A1-F5B9EBA75A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4F5C13C-7597-47EF-A60E-E0483B5915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9BF75460-CBE9-47D1-A638-668E31C804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AADD2883-3611-478E-BA1D-A2874E8037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415929DF-E668-4987-A5DB-8177C2178B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A9A72BAB-7164-45E8-80CD-343F1AD8C1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BAF56AD6-00FC-47BA-95C0-90E27317C7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41F0B89B-257D-4443-ACEF-8C1783D024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3B2455CC-7ABE-4EAF-8BB0-7D9905627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BB5DADAE-B476-49FA-990B-8802F909D7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E57DA134-04BF-4C60-BE60-01F00D5930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F5EE93A9-4768-4F8D-94F1-F4F1C4663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333266E9-BA12-4E99-ACAB-DB4813C794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F1C16801-9C8C-455E-AE48-59BB6D0E1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71B2AF91-3099-47C7-8A14-63F4CBB0C1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5584900C-32C2-49A7-874A-1F8D41C35D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83523AEA-5A6D-45E4-ACC6-1CEFD80B13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CFA5C26B-057A-4D27-B6F5-4FD00FB17A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F8EB124B-9970-4101-B6EE-51FBB23CC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F6B2C362-04E0-48FB-9BEF-685C965AC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3B4FF677-CB69-4C86-9DDC-4047690F7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3EBE6D51-FA46-4AF0-8195-FD56F6949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E0C0539D-4193-466B-987B-D71FA6A827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7D51DB48-98D5-49DE-AD5F-8A9734357E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1682" y="1377682"/>
            <a:ext cx="5936885" cy="502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Isosceles Triangle 22">
            <a:extLst>
              <a:ext uri="{FF2B5EF4-FFF2-40B4-BE49-F238E27FC236}">
                <a16:creationId xmlns:a16="http://schemas.microsoft.com/office/drawing/2014/main" id="{863FD0EB-DDF9-4169-BF2D-2A00FD5152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2131" y="5223532"/>
            <a:ext cx="315988" cy="27240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EFC8BAE-02F8-41B1-A078-FC60092F7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1682" y="1961035"/>
            <a:ext cx="5935796" cy="3267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8ACB22-1634-98F9-8638-1683A9031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978" y="2039943"/>
            <a:ext cx="5767566" cy="838773"/>
          </a:xfrm>
        </p:spPr>
        <p:txBody>
          <a:bodyPr anchor="ctr">
            <a:normAutofit/>
          </a:bodyPr>
          <a:lstStyle/>
          <a:p>
            <a:r>
              <a:rPr lang="en-GB" sz="2800"/>
              <a:t>Situation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4ABDF8E-2BF0-41B8-A658-ECB324D9E1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9557" y="0"/>
            <a:ext cx="4640799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2" descr="The High School Ballynahinch | Ballynahinch">
            <a:extLst>
              <a:ext uri="{FF2B5EF4-FFF2-40B4-BE49-F238E27FC236}">
                <a16:creationId xmlns:a16="http://schemas.microsoft.com/office/drawing/2014/main" id="{B71D39A7-A69B-AB4E-3275-63D6F169B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74179" y="1423240"/>
            <a:ext cx="3997781" cy="4015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C5B8297-D35C-15E0-63E4-C12A56F985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042037"/>
              </p:ext>
            </p:extLst>
          </p:nvPr>
        </p:nvGraphicFramePr>
        <p:xfrm>
          <a:off x="873102" y="2878716"/>
          <a:ext cx="5768442" cy="2262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54573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68293B96-AC95-4F91-A6A1-F5B9EBA75A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4F5C13C-7597-47EF-A60E-E0483B5915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9BF75460-CBE9-47D1-A638-668E31C804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AADD2883-3611-478E-BA1D-A2874E8037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7">
              <a:extLst>
                <a:ext uri="{FF2B5EF4-FFF2-40B4-BE49-F238E27FC236}">
                  <a16:creationId xmlns:a16="http://schemas.microsoft.com/office/drawing/2014/main" id="{415929DF-E668-4987-A5DB-8177C2178B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8">
              <a:extLst>
                <a:ext uri="{FF2B5EF4-FFF2-40B4-BE49-F238E27FC236}">
                  <a16:creationId xmlns:a16="http://schemas.microsoft.com/office/drawing/2014/main" id="{A9A72BAB-7164-45E8-80CD-343F1AD8C1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9">
              <a:extLst>
                <a:ext uri="{FF2B5EF4-FFF2-40B4-BE49-F238E27FC236}">
                  <a16:creationId xmlns:a16="http://schemas.microsoft.com/office/drawing/2014/main" id="{BAF56AD6-00FC-47BA-95C0-90E27317C7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41F0B89B-257D-4443-ACEF-8C1783D024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3B2455CC-7ABE-4EAF-8BB0-7D9905627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2">
              <a:extLst>
                <a:ext uri="{FF2B5EF4-FFF2-40B4-BE49-F238E27FC236}">
                  <a16:creationId xmlns:a16="http://schemas.microsoft.com/office/drawing/2014/main" id="{BB5DADAE-B476-49FA-990B-8802F909D7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E57DA134-04BF-4C60-BE60-01F00D5930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F5EE93A9-4768-4F8D-94F1-F4F1C4663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5">
              <a:extLst>
                <a:ext uri="{FF2B5EF4-FFF2-40B4-BE49-F238E27FC236}">
                  <a16:creationId xmlns:a16="http://schemas.microsoft.com/office/drawing/2014/main" id="{333266E9-BA12-4E99-ACAB-DB4813C794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F1C16801-9C8C-455E-AE48-59BB6D0E1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id="{71B2AF91-3099-47C7-8A14-63F4CBB0C1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8">
              <a:extLst>
                <a:ext uri="{FF2B5EF4-FFF2-40B4-BE49-F238E27FC236}">
                  <a16:creationId xmlns:a16="http://schemas.microsoft.com/office/drawing/2014/main" id="{5584900C-32C2-49A7-874A-1F8D41C35D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83523AEA-5A6D-45E4-ACC6-1CEFD80B13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CFA5C26B-057A-4D27-B6F5-4FD00FB17A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1">
              <a:extLst>
                <a:ext uri="{FF2B5EF4-FFF2-40B4-BE49-F238E27FC236}">
                  <a16:creationId xmlns:a16="http://schemas.microsoft.com/office/drawing/2014/main" id="{F8EB124B-9970-4101-B6EE-51FBB23CC2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F6B2C362-04E0-48FB-9BEF-685C965AC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3B4FF677-CB69-4C86-9DDC-4047690F7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4">
              <a:extLst>
                <a:ext uri="{FF2B5EF4-FFF2-40B4-BE49-F238E27FC236}">
                  <a16:creationId xmlns:a16="http://schemas.microsoft.com/office/drawing/2014/main" id="{3EBE6D51-FA46-4AF0-8195-FD56F6949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5">
              <a:extLst>
                <a:ext uri="{FF2B5EF4-FFF2-40B4-BE49-F238E27FC236}">
                  <a16:creationId xmlns:a16="http://schemas.microsoft.com/office/drawing/2014/main" id="{E0C0539D-4193-466B-987B-D71FA6A827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7D51DB48-98D5-49DE-AD5F-8A9734357E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1682" y="1377682"/>
            <a:ext cx="5936885" cy="502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Isosceles Triangle 22">
            <a:extLst>
              <a:ext uri="{FF2B5EF4-FFF2-40B4-BE49-F238E27FC236}">
                <a16:creationId xmlns:a16="http://schemas.microsoft.com/office/drawing/2014/main" id="{863FD0EB-DDF9-4169-BF2D-2A00FD5152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2131" y="5223532"/>
            <a:ext cx="315988" cy="27240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EFC8BAE-02F8-41B1-A078-FC60092F7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1682" y="1961035"/>
            <a:ext cx="5935796" cy="3267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B6ED79-DBD8-9C0A-BDBC-04783C394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978" y="2039943"/>
            <a:ext cx="5767566" cy="838773"/>
          </a:xfrm>
        </p:spPr>
        <p:txBody>
          <a:bodyPr anchor="ctr">
            <a:normAutofit/>
          </a:bodyPr>
          <a:lstStyle/>
          <a:p>
            <a:r>
              <a:rPr lang="en-GB" sz="2800"/>
              <a:t>Target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4ABDF8E-2BF0-41B8-A658-ECB324D9E1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9557" y="0"/>
            <a:ext cx="4640799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2" descr="The High School Ballynahinch | Ballynahinch">
            <a:extLst>
              <a:ext uri="{FF2B5EF4-FFF2-40B4-BE49-F238E27FC236}">
                <a16:creationId xmlns:a16="http://schemas.microsoft.com/office/drawing/2014/main" id="{FCFB8ACA-B011-49DE-034A-4A20957DEF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74179" y="1423240"/>
            <a:ext cx="3997781" cy="4015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4" name="Content Placeholder 2">
            <a:extLst>
              <a:ext uri="{FF2B5EF4-FFF2-40B4-BE49-F238E27FC236}">
                <a16:creationId xmlns:a16="http://schemas.microsoft.com/office/drawing/2014/main" id="{8D310213-4737-8350-5263-D7DE585868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70210"/>
              </p:ext>
            </p:extLst>
          </p:nvPr>
        </p:nvGraphicFramePr>
        <p:xfrm>
          <a:off x="873102" y="2878716"/>
          <a:ext cx="5768442" cy="2262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82900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39">
            <a:extLst>
              <a:ext uri="{FF2B5EF4-FFF2-40B4-BE49-F238E27FC236}">
                <a16:creationId xmlns:a16="http://schemas.microsoft.com/office/drawing/2014/main" id="{828D1E49-2A21-4A83-A0E0-FB1597B4B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41">
            <a:extLst>
              <a:ext uri="{FF2B5EF4-FFF2-40B4-BE49-F238E27FC236}">
                <a16:creationId xmlns:a16="http://schemas.microsoft.com/office/drawing/2014/main" id="{088B852E-5494-418B-A833-75CF016A9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>
              <a:extLst>
                <a:ext uri="{FF2B5EF4-FFF2-40B4-BE49-F238E27FC236}">
                  <a16:creationId xmlns:a16="http://schemas.microsoft.com/office/drawing/2014/main" id="{DF31E3C1-1A46-4329-9F80-B576692FE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6">
              <a:extLst>
                <a:ext uri="{FF2B5EF4-FFF2-40B4-BE49-F238E27FC236}">
                  <a16:creationId xmlns:a16="http://schemas.microsoft.com/office/drawing/2014/main" id="{294B4592-99CA-47B1-816F-CE2D44F65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">
              <a:extLst>
                <a:ext uri="{FF2B5EF4-FFF2-40B4-BE49-F238E27FC236}">
                  <a16:creationId xmlns:a16="http://schemas.microsoft.com/office/drawing/2014/main" id="{BF690E4C-72F8-4AC5-AF99-562763CC67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8">
              <a:extLst>
                <a:ext uri="{FF2B5EF4-FFF2-40B4-BE49-F238E27FC236}">
                  <a16:creationId xmlns:a16="http://schemas.microsoft.com/office/drawing/2014/main" id="{F834CDD4-CAB8-4ACC-9AAC-5399C743DE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9">
              <a:extLst>
                <a:ext uri="{FF2B5EF4-FFF2-40B4-BE49-F238E27FC236}">
                  <a16:creationId xmlns:a16="http://schemas.microsoft.com/office/drawing/2014/main" id="{1AEB045A-6821-475B-A28E-047437ABE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0">
              <a:extLst>
                <a:ext uri="{FF2B5EF4-FFF2-40B4-BE49-F238E27FC236}">
                  <a16:creationId xmlns:a16="http://schemas.microsoft.com/office/drawing/2014/main" id="{D9B790C0-3D34-4626-BAFB-6EB473F40C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1">
              <a:extLst>
                <a:ext uri="{FF2B5EF4-FFF2-40B4-BE49-F238E27FC236}">
                  <a16:creationId xmlns:a16="http://schemas.microsoft.com/office/drawing/2014/main" id="{EDA4D87F-91A4-4628-9A6E-F01820A7E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2">
              <a:extLst>
                <a:ext uri="{FF2B5EF4-FFF2-40B4-BE49-F238E27FC236}">
                  <a16:creationId xmlns:a16="http://schemas.microsoft.com/office/drawing/2014/main" id="{045DAB88-124C-459C-A889-DAE9C9BE2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3">
              <a:extLst>
                <a:ext uri="{FF2B5EF4-FFF2-40B4-BE49-F238E27FC236}">
                  <a16:creationId xmlns:a16="http://schemas.microsoft.com/office/drawing/2014/main" id="{85D44010-1DAA-4CAC-B83F-7E3E8C455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4">
              <a:extLst>
                <a:ext uri="{FF2B5EF4-FFF2-40B4-BE49-F238E27FC236}">
                  <a16:creationId xmlns:a16="http://schemas.microsoft.com/office/drawing/2014/main" id="{E8C01D66-5C93-4A2E-AA74-DE97574EA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5">
              <a:extLst>
                <a:ext uri="{FF2B5EF4-FFF2-40B4-BE49-F238E27FC236}">
                  <a16:creationId xmlns:a16="http://schemas.microsoft.com/office/drawing/2014/main" id="{E2E1A6E1-6C4A-47D3-81E2-9F8624F1BB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6">
              <a:extLst>
                <a:ext uri="{FF2B5EF4-FFF2-40B4-BE49-F238E27FC236}">
                  <a16:creationId xmlns:a16="http://schemas.microsoft.com/office/drawing/2014/main" id="{3E849CB5-4526-49DC-B77B-A20FDB7FF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7">
              <a:extLst>
                <a:ext uri="{FF2B5EF4-FFF2-40B4-BE49-F238E27FC236}">
                  <a16:creationId xmlns:a16="http://schemas.microsoft.com/office/drawing/2014/main" id="{5A18C8A4-FB2A-44C1-93D3-26C6DDFE0C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8">
              <a:extLst>
                <a:ext uri="{FF2B5EF4-FFF2-40B4-BE49-F238E27FC236}">
                  <a16:creationId xmlns:a16="http://schemas.microsoft.com/office/drawing/2014/main" id="{85D014FD-8C5A-4071-B19E-4910AAB61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9">
              <a:extLst>
                <a:ext uri="{FF2B5EF4-FFF2-40B4-BE49-F238E27FC236}">
                  <a16:creationId xmlns:a16="http://schemas.microsoft.com/office/drawing/2014/main" id="{A37D7262-3596-4026-9AD4-E94332E526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20">
              <a:extLst>
                <a:ext uri="{FF2B5EF4-FFF2-40B4-BE49-F238E27FC236}">
                  <a16:creationId xmlns:a16="http://schemas.microsoft.com/office/drawing/2014/main" id="{187E37E0-AAC3-4B33-AF36-334ACCBD33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21">
              <a:extLst>
                <a:ext uri="{FF2B5EF4-FFF2-40B4-BE49-F238E27FC236}">
                  <a16:creationId xmlns:a16="http://schemas.microsoft.com/office/drawing/2014/main" id="{409758BB-8A0E-4BEB-BC0C-F410AD98C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22">
              <a:extLst>
                <a:ext uri="{FF2B5EF4-FFF2-40B4-BE49-F238E27FC236}">
                  <a16:creationId xmlns:a16="http://schemas.microsoft.com/office/drawing/2014/main" id="{97C4EFE2-9D25-4978-BD9A-873B492702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23">
              <a:extLst>
                <a:ext uri="{FF2B5EF4-FFF2-40B4-BE49-F238E27FC236}">
                  <a16:creationId xmlns:a16="http://schemas.microsoft.com/office/drawing/2014/main" id="{9CCAF82A-A0E0-4B55-A97B-EFFAE79AF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24">
              <a:extLst>
                <a:ext uri="{FF2B5EF4-FFF2-40B4-BE49-F238E27FC236}">
                  <a16:creationId xmlns:a16="http://schemas.microsoft.com/office/drawing/2014/main" id="{4F800DD8-3954-4F73-8807-16F1CFAC1E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25">
              <a:extLst>
                <a:ext uri="{FF2B5EF4-FFF2-40B4-BE49-F238E27FC236}">
                  <a16:creationId xmlns:a16="http://schemas.microsoft.com/office/drawing/2014/main" id="{84E1C91A-4B06-4852-918C-6380FA98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71890A2-0ED4-9949-ED77-0FE9E29CA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260" y="214911"/>
            <a:ext cx="10488547" cy="119091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Actions</a:t>
            </a:r>
          </a:p>
        </p:txBody>
      </p:sp>
      <p:sp>
        <p:nvSpPr>
          <p:cNvPr id="96" name="Rectangle 64">
            <a:extLst>
              <a:ext uri="{FF2B5EF4-FFF2-40B4-BE49-F238E27FC236}">
                <a16:creationId xmlns:a16="http://schemas.microsoft.com/office/drawing/2014/main" id="{E972DE0D-2E53-4159-ABD3-C60152426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030" y="2250281"/>
            <a:ext cx="4959318" cy="3678237"/>
          </a:xfrm>
          <a:prstGeom prst="rect">
            <a:avLst/>
          </a:prstGeom>
          <a:solidFill>
            <a:schemeClr val="bg1"/>
          </a:solidFill>
          <a:ln w="19050">
            <a:solidFill>
              <a:srgbClr val="C7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The High School Ballynahinch | Ballynahinch">
            <a:extLst>
              <a:ext uri="{FF2B5EF4-FFF2-40B4-BE49-F238E27FC236}">
                <a16:creationId xmlns:a16="http://schemas.microsoft.com/office/drawing/2014/main" id="{C0A37FC0-79DC-1E49-3FC8-EB515E2A88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0774" y="2416047"/>
            <a:ext cx="3331829" cy="3346704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9A00A-6A25-3BAE-B8CF-D6E952223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0703" y="1725562"/>
            <a:ext cx="5028928" cy="4830096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10000"/>
              </a:lnSpc>
              <a:buClr>
                <a:srgbClr val="C700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Attendance drive team established- 5 members of staff (SLT-classroom teacher)</a:t>
            </a:r>
          </a:p>
          <a:p>
            <a:pPr marL="342900" indent="-342900">
              <a:lnSpc>
                <a:spcPct val="110000"/>
              </a:lnSpc>
              <a:buClr>
                <a:srgbClr val="C700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Drive team allocated a year group to focus upon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Clr>
                <a:srgbClr val="C700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cohort selected 85-90% 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0000"/>
              </a:lnSpc>
              <a:buClr>
                <a:srgbClr val="C700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Raising staff awareness of the link between good attendance and success- regular emails, attendance data shared weekly with key target cohort (85-90%), staff training </a:t>
            </a:r>
          </a:p>
          <a:p>
            <a:pPr marL="342900" lvl="0" indent="-342900">
              <a:lnSpc>
                <a:spcPct val="110000"/>
              </a:lnSpc>
              <a:buClr>
                <a:srgbClr val="C700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Attendance assemblies</a:t>
            </a:r>
          </a:p>
          <a:p>
            <a:pPr marL="342900" lvl="0" indent="-342900">
              <a:lnSpc>
                <a:spcPct val="110000"/>
              </a:lnSpc>
              <a:buClr>
                <a:srgbClr val="C700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 attendance certificates presented in assemblies</a:t>
            </a:r>
          </a:p>
          <a:p>
            <a:pPr marL="342900" lvl="0" indent="-342900">
              <a:lnSpc>
                <a:spcPct val="110000"/>
              </a:lnSpc>
              <a:buClr>
                <a:srgbClr val="C700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Treats given out for 4 weeks full attendance</a:t>
            </a:r>
          </a:p>
          <a:p>
            <a:pPr marL="342900" lvl="0" indent="-342900">
              <a:lnSpc>
                <a:spcPct val="110000"/>
              </a:lnSpc>
              <a:buClr>
                <a:srgbClr val="C700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 plan developed for September 2023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buClr>
                <a:srgbClr val="C70000"/>
              </a:buClr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867254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828D1E49-2A21-4A83-A0E0-FB1597B4B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88B852E-5494-418B-A833-75CF016A9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3" name="Freeform 5">
              <a:extLst>
                <a:ext uri="{FF2B5EF4-FFF2-40B4-BE49-F238E27FC236}">
                  <a16:creationId xmlns:a16="http://schemas.microsoft.com/office/drawing/2014/main" id="{DF31E3C1-1A46-4329-9F80-B576692FE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6">
              <a:extLst>
                <a:ext uri="{FF2B5EF4-FFF2-40B4-BE49-F238E27FC236}">
                  <a16:creationId xmlns:a16="http://schemas.microsoft.com/office/drawing/2014/main" id="{294B4592-99CA-47B1-816F-CE2D44F65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7">
              <a:extLst>
                <a:ext uri="{FF2B5EF4-FFF2-40B4-BE49-F238E27FC236}">
                  <a16:creationId xmlns:a16="http://schemas.microsoft.com/office/drawing/2014/main" id="{BF690E4C-72F8-4AC5-AF99-562763CC67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8">
              <a:extLst>
                <a:ext uri="{FF2B5EF4-FFF2-40B4-BE49-F238E27FC236}">
                  <a16:creationId xmlns:a16="http://schemas.microsoft.com/office/drawing/2014/main" id="{F834CDD4-CAB8-4ACC-9AAC-5399C743DE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1AEB045A-6821-475B-A28E-047437ABE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0">
              <a:extLst>
                <a:ext uri="{FF2B5EF4-FFF2-40B4-BE49-F238E27FC236}">
                  <a16:creationId xmlns:a16="http://schemas.microsoft.com/office/drawing/2014/main" id="{D9B790C0-3D34-4626-BAFB-6EB473F40C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">
              <a:extLst>
                <a:ext uri="{FF2B5EF4-FFF2-40B4-BE49-F238E27FC236}">
                  <a16:creationId xmlns:a16="http://schemas.microsoft.com/office/drawing/2014/main" id="{EDA4D87F-91A4-4628-9A6E-F01820A7E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2">
              <a:extLst>
                <a:ext uri="{FF2B5EF4-FFF2-40B4-BE49-F238E27FC236}">
                  <a16:creationId xmlns:a16="http://schemas.microsoft.com/office/drawing/2014/main" id="{045DAB88-124C-459C-A889-DAE9C9BE2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3">
              <a:extLst>
                <a:ext uri="{FF2B5EF4-FFF2-40B4-BE49-F238E27FC236}">
                  <a16:creationId xmlns:a16="http://schemas.microsoft.com/office/drawing/2014/main" id="{85D44010-1DAA-4CAC-B83F-7E3E8C455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4">
              <a:extLst>
                <a:ext uri="{FF2B5EF4-FFF2-40B4-BE49-F238E27FC236}">
                  <a16:creationId xmlns:a16="http://schemas.microsoft.com/office/drawing/2014/main" id="{E8C01D66-5C93-4A2E-AA74-DE97574EA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5">
              <a:extLst>
                <a:ext uri="{FF2B5EF4-FFF2-40B4-BE49-F238E27FC236}">
                  <a16:creationId xmlns:a16="http://schemas.microsoft.com/office/drawing/2014/main" id="{E2E1A6E1-6C4A-47D3-81E2-9F8624F1BB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6">
              <a:extLst>
                <a:ext uri="{FF2B5EF4-FFF2-40B4-BE49-F238E27FC236}">
                  <a16:creationId xmlns:a16="http://schemas.microsoft.com/office/drawing/2014/main" id="{3E849CB5-4526-49DC-B77B-A20FDB7FF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7">
              <a:extLst>
                <a:ext uri="{FF2B5EF4-FFF2-40B4-BE49-F238E27FC236}">
                  <a16:creationId xmlns:a16="http://schemas.microsoft.com/office/drawing/2014/main" id="{5A18C8A4-FB2A-44C1-93D3-26C6DDFE0C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8">
              <a:extLst>
                <a:ext uri="{FF2B5EF4-FFF2-40B4-BE49-F238E27FC236}">
                  <a16:creationId xmlns:a16="http://schemas.microsoft.com/office/drawing/2014/main" id="{85D014FD-8C5A-4071-B19E-4910AAB61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9">
              <a:extLst>
                <a:ext uri="{FF2B5EF4-FFF2-40B4-BE49-F238E27FC236}">
                  <a16:creationId xmlns:a16="http://schemas.microsoft.com/office/drawing/2014/main" id="{A37D7262-3596-4026-9AD4-E94332E526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0">
              <a:extLst>
                <a:ext uri="{FF2B5EF4-FFF2-40B4-BE49-F238E27FC236}">
                  <a16:creationId xmlns:a16="http://schemas.microsoft.com/office/drawing/2014/main" id="{187E37E0-AAC3-4B33-AF36-334ACCBD33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1">
              <a:extLst>
                <a:ext uri="{FF2B5EF4-FFF2-40B4-BE49-F238E27FC236}">
                  <a16:creationId xmlns:a16="http://schemas.microsoft.com/office/drawing/2014/main" id="{409758BB-8A0E-4BEB-BC0C-F410AD98C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2">
              <a:extLst>
                <a:ext uri="{FF2B5EF4-FFF2-40B4-BE49-F238E27FC236}">
                  <a16:creationId xmlns:a16="http://schemas.microsoft.com/office/drawing/2014/main" id="{97C4EFE2-9D25-4978-BD9A-873B492702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3">
              <a:extLst>
                <a:ext uri="{FF2B5EF4-FFF2-40B4-BE49-F238E27FC236}">
                  <a16:creationId xmlns:a16="http://schemas.microsoft.com/office/drawing/2014/main" id="{9CCAF82A-A0E0-4B55-A97B-EFFAE79AF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4">
              <a:extLst>
                <a:ext uri="{FF2B5EF4-FFF2-40B4-BE49-F238E27FC236}">
                  <a16:creationId xmlns:a16="http://schemas.microsoft.com/office/drawing/2014/main" id="{4F800DD8-3954-4F73-8807-16F1CFAC1E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5">
              <a:extLst>
                <a:ext uri="{FF2B5EF4-FFF2-40B4-BE49-F238E27FC236}">
                  <a16:creationId xmlns:a16="http://schemas.microsoft.com/office/drawing/2014/main" id="{84E1C91A-4B06-4852-918C-6380FA98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952BED5-A117-102A-2193-36B3CA50C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030" y="262588"/>
            <a:ext cx="10488547" cy="119091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Results 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E972DE0D-2E53-4159-ABD3-C60152426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030" y="2250281"/>
            <a:ext cx="4959318" cy="3678237"/>
          </a:xfrm>
          <a:prstGeom prst="rect">
            <a:avLst/>
          </a:prstGeom>
          <a:solidFill>
            <a:schemeClr val="bg1"/>
          </a:solidFill>
          <a:ln w="19050">
            <a:solidFill>
              <a:srgbClr val="C7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The High School Ballynahinch | Ballynahinch">
            <a:extLst>
              <a:ext uri="{FF2B5EF4-FFF2-40B4-BE49-F238E27FC236}">
                <a16:creationId xmlns:a16="http://schemas.microsoft.com/office/drawing/2014/main" id="{E27737DA-0F45-12D3-F2D0-1B14AA013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50774" y="2416047"/>
            <a:ext cx="3331829" cy="3346704"/>
          </a:xfrm>
          <a:prstGeom prst="rect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165AD-5084-28F5-6E35-61475C29E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0703" y="1453500"/>
            <a:ext cx="5028928" cy="4475019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10000"/>
              </a:lnSpc>
              <a:buClr>
                <a:srgbClr val="C700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Profile of attendance has been raised- forms part of regular conversations between students and staff </a:t>
            </a:r>
          </a:p>
          <a:p>
            <a:pPr marL="342900" lvl="0" indent="-342900">
              <a:lnSpc>
                <a:spcPct val="110000"/>
              </a:lnSpc>
              <a:buClr>
                <a:srgbClr val="C700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Registers marked more accurately</a:t>
            </a:r>
          </a:p>
          <a:p>
            <a:pPr marL="342900" lvl="0" indent="-342900">
              <a:lnSpc>
                <a:spcPct val="110000"/>
              </a:lnSpc>
              <a:buClr>
                <a:srgbClr val="C700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 teachers actively involved and take accountability of weekly data</a:t>
            </a:r>
          </a:p>
          <a:p>
            <a:pPr marL="342900" lvl="0" indent="-342900">
              <a:lnSpc>
                <a:spcPct val="110000"/>
              </a:lnSpc>
              <a:buClr>
                <a:srgbClr val="C700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Positive response to rewards</a:t>
            </a:r>
          </a:p>
          <a:p>
            <a:pPr marL="342900" lvl="0" indent="-342900">
              <a:lnSpc>
                <a:spcPct val="110000"/>
              </a:lnSpc>
              <a:buClr>
                <a:srgbClr val="C700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Reduced numbers on EWO &lt;85% list</a:t>
            </a:r>
          </a:p>
          <a:p>
            <a:pPr marL="342900" lvl="0" indent="-342900">
              <a:lnSpc>
                <a:spcPct val="110000"/>
              </a:lnSpc>
              <a:spcAft>
                <a:spcPts val="800"/>
              </a:spcAft>
              <a:buClr>
                <a:srgbClr val="C700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Increase in whole school attendance- current figure whole school 86.1%. Increase of 5.1% in 7months  </a:t>
            </a:r>
          </a:p>
          <a:p>
            <a:pPr marL="0" indent="0">
              <a:lnSpc>
                <a:spcPct val="110000"/>
              </a:lnSpc>
              <a:buClr>
                <a:srgbClr val="C70000"/>
              </a:buClr>
              <a:buNone/>
            </a:pP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247747327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105</TotalTime>
  <Words>230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Rockwell</vt:lpstr>
      <vt:lpstr>Symbol</vt:lpstr>
      <vt:lpstr>Wingdings</vt:lpstr>
      <vt:lpstr>Atlas</vt:lpstr>
      <vt:lpstr>Whole School Improvement Attendance Pilot </vt:lpstr>
      <vt:lpstr>Situation </vt:lpstr>
      <vt:lpstr>Target</vt:lpstr>
      <vt:lpstr>Actions</vt:lpstr>
      <vt:lpstr>Results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Whole School Improvement: Attendance</dc:title>
  <dc:creator>G Light</dc:creator>
  <cp:lastModifiedBy>G Light</cp:lastModifiedBy>
  <cp:revision>10</cp:revision>
  <dcterms:created xsi:type="dcterms:W3CDTF">2023-06-05T08:15:11Z</dcterms:created>
  <dcterms:modified xsi:type="dcterms:W3CDTF">2023-10-20T11:43:08Z</dcterms:modified>
</cp:coreProperties>
</file>